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58"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ED5"/>
    <a:srgbClr val="133F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showGuides="1">
      <p:cViewPr varScale="1">
        <p:scale>
          <a:sx n="116" d="100"/>
          <a:sy n="116" d="100"/>
        </p:scale>
        <p:origin x="108" y="3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E004D-E947-4059-8FE5-75925F38FE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9AE96E6-2B21-484E-A66C-33550DC88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48ABA16-44A1-4E7D-AEB2-0F76597A3CEF}"/>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FE230B4D-4CA6-4FBC-88D7-4C46EAA369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1C4AD0-C634-4B2F-AA06-E860E393C435}"/>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1724933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B7B-679F-455F-B188-C172FDEA13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51383F-0C5C-4174-801B-A7B290C58C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2E6D65-F098-4AAA-8396-E0062262E85F}"/>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BBB85DC8-DFC6-46AD-8122-59BCD41CBE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E29CD-E435-42DA-AE39-975E5352DFD3}"/>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1894596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AEC134-A829-48FF-972E-7CF4130762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088D37-50BF-49D5-BE09-0B40CF717B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1EDCC3-BD54-4DA1-9C62-45EAAE5AF2A0}"/>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2EEEF408-6251-4BC8-93A5-C26E902839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1FF4F0-227C-43E1-AC48-F7E5A79C2503}"/>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1304773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CEEAF-D7E9-477D-B192-1781BC8DBC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104A9D-C93C-4206-B83A-72EFB743F8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835A7A-A96B-4E05-AAA3-70CAE3B7F2CC}"/>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D23A5772-6E1F-4E12-88BB-3D3C18C66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DC49B8-C284-4FBC-8AE4-B8DA26711C61}"/>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390519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F9EB7-1640-4A26-A8F1-B2125DD509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0D3429-BF36-4661-895A-71EBAD14EE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E7A341-B203-4168-BD27-7CF730036442}"/>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E456D80C-729C-43FF-A491-83093CE921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1F1950-0687-496E-A7F8-C1D621F49E2C}"/>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2180476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A384F-28F6-4B53-8668-404F63C1EB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2AC381-1199-4A27-BFFE-0C479DD979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414E874-7A61-4492-9541-30A1C0348D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D25061-824E-4A44-932A-6214420016E3}"/>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6" name="Footer Placeholder 5">
            <a:extLst>
              <a:ext uri="{FF2B5EF4-FFF2-40B4-BE49-F238E27FC236}">
                <a16:creationId xmlns:a16="http://schemas.microsoft.com/office/drawing/2014/main" id="{0F787282-2C6D-4489-92E0-5278A7A45A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528FB1-17CC-44E1-AEF2-07ABE3E544AC}"/>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2136736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4C85-1367-495F-B2CE-FA8075EE965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D7D884-1A44-457E-8E2C-55FC7307CA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8CA900-4CD9-4818-9084-F57C96C7A1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BBE043-69C9-40A1-B491-1B6F30F47B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9CBCC7-A7FE-430E-98FA-FC9AB320D9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4BBCBFE-989A-4348-A475-F09F37BCF432}"/>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8" name="Footer Placeholder 7">
            <a:extLst>
              <a:ext uri="{FF2B5EF4-FFF2-40B4-BE49-F238E27FC236}">
                <a16:creationId xmlns:a16="http://schemas.microsoft.com/office/drawing/2014/main" id="{E07C8812-E493-4944-883F-2D6E6456C46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534A8A5-D272-4F3A-AA51-E1E1F298187D}"/>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408856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3704-9061-454B-96A0-DEF01BBEC77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B667770-2CF5-4419-970D-D61F043707FD}"/>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4" name="Footer Placeholder 3">
            <a:extLst>
              <a:ext uri="{FF2B5EF4-FFF2-40B4-BE49-F238E27FC236}">
                <a16:creationId xmlns:a16="http://schemas.microsoft.com/office/drawing/2014/main" id="{D6AB797D-FC59-4E93-ADAC-F5521A8B6B2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788B6E4-6325-4B7E-930D-8858BDB1B0FB}"/>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12715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57FEA-C70B-49B3-B969-0C6DC708E5BB}"/>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3" name="Footer Placeholder 2">
            <a:extLst>
              <a:ext uri="{FF2B5EF4-FFF2-40B4-BE49-F238E27FC236}">
                <a16:creationId xmlns:a16="http://schemas.microsoft.com/office/drawing/2014/main" id="{52761AA4-AA43-4456-A934-0AF2E7DB1E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3521AF-9A0E-4491-B2A1-1216238F499D}"/>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188753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973A-B069-4F42-8ADC-0F575D99BD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244BAC-E084-43F5-8DE0-E1143CB36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3861D5-C581-41DF-A48E-1BB1C6EA83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ECCEA7-C0BE-4192-8F7D-DC165B611AB0}"/>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6" name="Footer Placeholder 5">
            <a:extLst>
              <a:ext uri="{FF2B5EF4-FFF2-40B4-BE49-F238E27FC236}">
                <a16:creationId xmlns:a16="http://schemas.microsoft.com/office/drawing/2014/main" id="{19332345-C711-458C-9433-68D44E9CA4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68834B-A33A-46C3-8610-F4D33B75C75D}"/>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2655678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B5316-00F5-4952-8BC9-0BA850BD26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E2901A-B305-4619-808D-623437135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3B9E09B7-42E8-4FCA-A52F-6A8EF6B0C4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44C4C8-4339-4FC0-80D9-02D0FBCF5E40}"/>
              </a:ext>
            </a:extLst>
          </p:cNvPr>
          <p:cNvSpPr>
            <a:spLocks noGrp="1"/>
          </p:cNvSpPr>
          <p:nvPr>
            <p:ph type="dt" sz="half" idx="10"/>
          </p:nvPr>
        </p:nvSpPr>
        <p:spPr/>
        <p:txBody>
          <a:bodyPr/>
          <a:lstStyle/>
          <a:p>
            <a:fld id="{47E8237F-3C8C-4275-A382-A65034727E34}" type="datetimeFigureOut">
              <a:rPr lang="en-GB" smtClean="0"/>
              <a:t>31/01/2023</a:t>
            </a:fld>
            <a:endParaRPr lang="en-GB"/>
          </a:p>
        </p:txBody>
      </p:sp>
      <p:sp>
        <p:nvSpPr>
          <p:cNvPr id="6" name="Footer Placeholder 5">
            <a:extLst>
              <a:ext uri="{FF2B5EF4-FFF2-40B4-BE49-F238E27FC236}">
                <a16:creationId xmlns:a16="http://schemas.microsoft.com/office/drawing/2014/main" id="{FA98707C-DA63-4D0B-8D0A-C596D0E89B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F10406-2F0C-458D-9798-2DF41CEBDFCC}"/>
              </a:ext>
            </a:extLst>
          </p:cNvPr>
          <p:cNvSpPr>
            <a:spLocks noGrp="1"/>
          </p:cNvSpPr>
          <p:nvPr>
            <p:ph type="sldNum" sz="quarter" idx="12"/>
          </p:nvPr>
        </p:nvSpPr>
        <p:spPr/>
        <p:txBody>
          <a:bodyPr/>
          <a:lstStyle/>
          <a:p>
            <a:fld id="{C4038B83-DCB8-4121-AD96-C27C5533E60E}" type="slidenum">
              <a:rPr lang="en-GB" smtClean="0"/>
              <a:t>‹#›</a:t>
            </a:fld>
            <a:endParaRPr lang="en-GB"/>
          </a:p>
        </p:txBody>
      </p:sp>
    </p:spTree>
    <p:extLst>
      <p:ext uri="{BB962C8B-B14F-4D97-AF65-F5344CB8AC3E}">
        <p14:creationId xmlns:p14="http://schemas.microsoft.com/office/powerpoint/2010/main" val="52173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B4756-81D9-4956-AF63-90B719123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0481F0-30B3-43B9-AA96-B8F1E473F2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4B012E-7B81-431C-AB6C-EB0B36665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E8237F-3C8C-4275-A382-A65034727E34}" type="datetimeFigureOut">
              <a:rPr lang="en-GB" smtClean="0"/>
              <a:t>31/01/2023</a:t>
            </a:fld>
            <a:endParaRPr lang="en-GB"/>
          </a:p>
        </p:txBody>
      </p:sp>
      <p:sp>
        <p:nvSpPr>
          <p:cNvPr id="5" name="Footer Placeholder 4">
            <a:extLst>
              <a:ext uri="{FF2B5EF4-FFF2-40B4-BE49-F238E27FC236}">
                <a16:creationId xmlns:a16="http://schemas.microsoft.com/office/drawing/2014/main" id="{115F1DD4-AABB-4FFD-93F0-4CDFE05027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4A64F9E-148C-4C76-B24E-484AF9301F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38B83-DCB8-4121-AD96-C27C5533E60E}" type="slidenum">
              <a:rPr lang="en-GB" smtClean="0"/>
              <a:t>‹#›</a:t>
            </a:fld>
            <a:endParaRPr lang="en-GB"/>
          </a:p>
        </p:txBody>
      </p:sp>
    </p:spTree>
    <p:extLst>
      <p:ext uri="{BB962C8B-B14F-4D97-AF65-F5344CB8AC3E}">
        <p14:creationId xmlns:p14="http://schemas.microsoft.com/office/powerpoint/2010/main" val="3129081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1.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hyperlink" Target="mailto:enquiries@aelwyd.co.uk" TargetMode="External"/><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63D167A-BF4C-4AEF-AA80-EE36F70EC68E}"/>
              </a:ext>
            </a:extLst>
          </p:cNvPr>
          <p:cNvSpPr/>
          <p:nvPr/>
        </p:nvSpPr>
        <p:spPr>
          <a:xfrm>
            <a:off x="-1" y="0"/>
            <a:ext cx="9920377" cy="6927012"/>
          </a:xfrm>
          <a:custGeom>
            <a:avLst/>
            <a:gdLst>
              <a:gd name="connsiteX0" fmla="*/ 0 w 9842740"/>
              <a:gd name="connsiteY0" fmla="*/ 0 h 6858000"/>
              <a:gd name="connsiteX1" fmla="*/ 9842740 w 9842740"/>
              <a:gd name="connsiteY1" fmla="*/ 0 h 6858000"/>
              <a:gd name="connsiteX2" fmla="*/ 9842740 w 9842740"/>
              <a:gd name="connsiteY2" fmla="*/ 6858000 h 6858000"/>
              <a:gd name="connsiteX3" fmla="*/ 0 w 9842740"/>
              <a:gd name="connsiteY3" fmla="*/ 6858000 h 6858000"/>
              <a:gd name="connsiteX4" fmla="*/ 0 w 9842740"/>
              <a:gd name="connsiteY4" fmla="*/ 0 h 6858000"/>
              <a:gd name="connsiteX0" fmla="*/ 0 w 9842740"/>
              <a:gd name="connsiteY0" fmla="*/ 0 h 6858000"/>
              <a:gd name="connsiteX1" fmla="*/ 9842740 w 9842740"/>
              <a:gd name="connsiteY1" fmla="*/ 0 h 6858000"/>
              <a:gd name="connsiteX2" fmla="*/ 9842740 w 9842740"/>
              <a:gd name="connsiteY2" fmla="*/ 6858000 h 6858000"/>
              <a:gd name="connsiteX3" fmla="*/ 8591909 w 9842740"/>
              <a:gd name="connsiteY3" fmla="*/ 6858000 h 6858000"/>
              <a:gd name="connsiteX4" fmla="*/ 0 w 9842740"/>
              <a:gd name="connsiteY4" fmla="*/ 6858000 h 6858000"/>
              <a:gd name="connsiteX5" fmla="*/ 0 w 9842740"/>
              <a:gd name="connsiteY5" fmla="*/ 0 h 6858000"/>
              <a:gd name="connsiteX0" fmla="*/ 0 w 9842740"/>
              <a:gd name="connsiteY0" fmla="*/ 0 h 6927012"/>
              <a:gd name="connsiteX1" fmla="*/ 9842740 w 9842740"/>
              <a:gd name="connsiteY1" fmla="*/ 0 h 6927012"/>
              <a:gd name="connsiteX2" fmla="*/ 8617789 w 9842740"/>
              <a:gd name="connsiteY2" fmla="*/ 6927012 h 6927012"/>
              <a:gd name="connsiteX3" fmla="*/ 8591909 w 9842740"/>
              <a:gd name="connsiteY3" fmla="*/ 6858000 h 6927012"/>
              <a:gd name="connsiteX4" fmla="*/ 0 w 9842740"/>
              <a:gd name="connsiteY4" fmla="*/ 6858000 h 6927012"/>
              <a:gd name="connsiteX5" fmla="*/ 0 w 9842740"/>
              <a:gd name="connsiteY5" fmla="*/ 0 h 692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42740" h="6927012">
                <a:moveTo>
                  <a:pt x="0" y="0"/>
                </a:moveTo>
                <a:lnTo>
                  <a:pt x="9842740" y="0"/>
                </a:lnTo>
                <a:lnTo>
                  <a:pt x="8617789" y="6927012"/>
                </a:lnTo>
                <a:lnTo>
                  <a:pt x="8591909" y="6858000"/>
                </a:lnTo>
                <a:lnTo>
                  <a:pt x="0" y="6858000"/>
                </a:lnTo>
                <a:lnTo>
                  <a:pt x="0" y="0"/>
                </a:lnTo>
                <a:close/>
              </a:path>
            </a:pathLst>
          </a:custGeom>
          <a:solidFill>
            <a:srgbClr val="B6BE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586B1C91-A55C-47A0-A627-6FA16F8214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5506" y="3805874"/>
            <a:ext cx="2648045" cy="1042173"/>
          </a:xfrm>
          <a:prstGeom prst="rect">
            <a:avLst/>
          </a:prstGeom>
        </p:spPr>
      </p:pic>
      <p:sp>
        <p:nvSpPr>
          <p:cNvPr id="5" name="Isosceles Triangle 4">
            <a:extLst>
              <a:ext uri="{FF2B5EF4-FFF2-40B4-BE49-F238E27FC236}">
                <a16:creationId xmlns:a16="http://schemas.microsoft.com/office/drawing/2014/main" id="{2D78BAB8-AB5E-4364-8D63-F50580873E5E}"/>
              </a:ext>
            </a:extLst>
          </p:cNvPr>
          <p:cNvSpPr/>
          <p:nvPr/>
        </p:nvSpPr>
        <p:spPr>
          <a:xfrm>
            <a:off x="6883879" y="4804914"/>
            <a:ext cx="4192437" cy="2087592"/>
          </a:xfrm>
          <a:prstGeom prst="triangle">
            <a:avLst/>
          </a:prstGeom>
          <a:solidFill>
            <a:srgbClr val="133F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Isosceles Triangle 6">
            <a:extLst>
              <a:ext uri="{FF2B5EF4-FFF2-40B4-BE49-F238E27FC236}">
                <a16:creationId xmlns:a16="http://schemas.microsoft.com/office/drawing/2014/main" id="{EF464C18-4744-42CD-A22F-B2E61F045CE0}"/>
              </a:ext>
            </a:extLst>
          </p:cNvPr>
          <p:cNvSpPr/>
          <p:nvPr/>
        </p:nvSpPr>
        <p:spPr>
          <a:xfrm>
            <a:off x="5870273" y="1981669"/>
            <a:ext cx="3696419" cy="4910829"/>
          </a:xfrm>
          <a:custGeom>
            <a:avLst/>
            <a:gdLst>
              <a:gd name="connsiteX0" fmla="*/ 0 w 4192437"/>
              <a:gd name="connsiteY0" fmla="*/ 3925019 h 3925019"/>
              <a:gd name="connsiteX1" fmla="*/ 3027904 w 4192437"/>
              <a:gd name="connsiteY1" fmla="*/ 0 h 3925019"/>
              <a:gd name="connsiteX2" fmla="*/ 4192437 w 4192437"/>
              <a:gd name="connsiteY2" fmla="*/ 3925019 h 3925019"/>
              <a:gd name="connsiteX3" fmla="*/ 0 w 4192437"/>
              <a:gd name="connsiteY3" fmla="*/ 3925019 h 3925019"/>
              <a:gd name="connsiteX0" fmla="*/ 0 w 3027904"/>
              <a:gd name="connsiteY0" fmla="*/ 3925019 h 3933645"/>
              <a:gd name="connsiteX1" fmla="*/ 3027904 w 3027904"/>
              <a:gd name="connsiteY1" fmla="*/ 0 h 3933645"/>
              <a:gd name="connsiteX2" fmla="*/ 1871931 w 3027904"/>
              <a:gd name="connsiteY2" fmla="*/ 3933645 h 3933645"/>
              <a:gd name="connsiteX3" fmla="*/ 0 w 3027904"/>
              <a:gd name="connsiteY3" fmla="*/ 3925019 h 3933645"/>
              <a:gd name="connsiteX0" fmla="*/ 0 w 3027904"/>
              <a:gd name="connsiteY0" fmla="*/ 3925019 h 3925019"/>
              <a:gd name="connsiteX1" fmla="*/ 3027904 w 3027904"/>
              <a:gd name="connsiteY1" fmla="*/ 0 h 3925019"/>
              <a:gd name="connsiteX2" fmla="*/ 2355010 w 3027904"/>
              <a:gd name="connsiteY2" fmla="*/ 3925019 h 3925019"/>
              <a:gd name="connsiteX3" fmla="*/ 0 w 3027904"/>
              <a:gd name="connsiteY3" fmla="*/ 3925019 h 3925019"/>
            </a:gdLst>
            <a:ahLst/>
            <a:cxnLst>
              <a:cxn ang="0">
                <a:pos x="connsiteX0" y="connsiteY0"/>
              </a:cxn>
              <a:cxn ang="0">
                <a:pos x="connsiteX1" y="connsiteY1"/>
              </a:cxn>
              <a:cxn ang="0">
                <a:pos x="connsiteX2" y="connsiteY2"/>
              </a:cxn>
              <a:cxn ang="0">
                <a:pos x="connsiteX3" y="connsiteY3"/>
              </a:cxn>
            </a:cxnLst>
            <a:rect l="l" t="t" r="r" b="b"/>
            <a:pathLst>
              <a:path w="3027904" h="3925019">
                <a:moveTo>
                  <a:pt x="0" y="3925019"/>
                </a:moveTo>
                <a:lnTo>
                  <a:pt x="3027904" y="0"/>
                </a:lnTo>
                <a:lnTo>
                  <a:pt x="2355010" y="3925019"/>
                </a:lnTo>
                <a:lnTo>
                  <a:pt x="0" y="3925019"/>
                </a:lnTo>
                <a:close/>
              </a:path>
            </a:pathLst>
          </a:custGeom>
          <a:solidFill>
            <a:schemeClr val="bg1">
              <a:alpha val="76078"/>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D639F698-0E1D-4792-A2A6-F3F512D86F73}"/>
              </a:ext>
            </a:extLst>
          </p:cNvPr>
          <p:cNvSpPr/>
          <p:nvPr/>
        </p:nvSpPr>
        <p:spPr>
          <a:xfrm>
            <a:off x="6327472" y="2803587"/>
            <a:ext cx="3092573" cy="4088992"/>
          </a:xfrm>
          <a:custGeom>
            <a:avLst/>
            <a:gdLst>
              <a:gd name="connsiteX0" fmla="*/ 0 w 4192437"/>
              <a:gd name="connsiteY0" fmla="*/ 3925019 h 3925019"/>
              <a:gd name="connsiteX1" fmla="*/ 3027904 w 4192437"/>
              <a:gd name="connsiteY1" fmla="*/ 0 h 3925019"/>
              <a:gd name="connsiteX2" fmla="*/ 4192437 w 4192437"/>
              <a:gd name="connsiteY2" fmla="*/ 3925019 h 3925019"/>
              <a:gd name="connsiteX3" fmla="*/ 0 w 4192437"/>
              <a:gd name="connsiteY3" fmla="*/ 3925019 h 3925019"/>
              <a:gd name="connsiteX0" fmla="*/ 0 w 3027904"/>
              <a:gd name="connsiteY0" fmla="*/ 3925019 h 3933645"/>
              <a:gd name="connsiteX1" fmla="*/ 3027904 w 3027904"/>
              <a:gd name="connsiteY1" fmla="*/ 0 h 3933645"/>
              <a:gd name="connsiteX2" fmla="*/ 1871931 w 3027904"/>
              <a:gd name="connsiteY2" fmla="*/ 3933645 h 3933645"/>
              <a:gd name="connsiteX3" fmla="*/ 0 w 3027904"/>
              <a:gd name="connsiteY3" fmla="*/ 3925019 h 3933645"/>
              <a:gd name="connsiteX0" fmla="*/ 0 w 3027904"/>
              <a:gd name="connsiteY0" fmla="*/ 3925019 h 3925019"/>
              <a:gd name="connsiteX1" fmla="*/ 3027904 w 3027904"/>
              <a:gd name="connsiteY1" fmla="*/ 0 h 3925019"/>
              <a:gd name="connsiteX2" fmla="*/ 2355010 w 3027904"/>
              <a:gd name="connsiteY2" fmla="*/ 3925019 h 3925019"/>
              <a:gd name="connsiteX3" fmla="*/ 0 w 3027904"/>
              <a:gd name="connsiteY3" fmla="*/ 3925019 h 3925019"/>
              <a:gd name="connsiteX0" fmla="*/ 0 w 3027904"/>
              <a:gd name="connsiteY0" fmla="*/ 3925019 h 3925019"/>
              <a:gd name="connsiteX1" fmla="*/ 3027904 w 3027904"/>
              <a:gd name="connsiteY1" fmla="*/ 0 h 3925019"/>
              <a:gd name="connsiteX2" fmla="*/ 2466361 w 3027904"/>
              <a:gd name="connsiteY2" fmla="*/ 3925019 h 3925019"/>
              <a:gd name="connsiteX3" fmla="*/ 0 w 3027904"/>
              <a:gd name="connsiteY3" fmla="*/ 3925019 h 3925019"/>
              <a:gd name="connsiteX0" fmla="*/ 0 w 3036469"/>
              <a:gd name="connsiteY0" fmla="*/ 3916739 h 3916739"/>
              <a:gd name="connsiteX1" fmla="*/ 3036469 w 3036469"/>
              <a:gd name="connsiteY1" fmla="*/ 0 h 3916739"/>
              <a:gd name="connsiteX2" fmla="*/ 2466361 w 3036469"/>
              <a:gd name="connsiteY2" fmla="*/ 3916739 h 3916739"/>
              <a:gd name="connsiteX3" fmla="*/ 0 w 3036469"/>
              <a:gd name="connsiteY3" fmla="*/ 3916739 h 3916739"/>
              <a:gd name="connsiteX0" fmla="*/ 0 w 3122124"/>
              <a:gd name="connsiteY0" fmla="*/ 3933300 h 3933300"/>
              <a:gd name="connsiteX1" fmla="*/ 3122124 w 3122124"/>
              <a:gd name="connsiteY1" fmla="*/ 0 h 3933300"/>
              <a:gd name="connsiteX2" fmla="*/ 2466361 w 3122124"/>
              <a:gd name="connsiteY2" fmla="*/ 3933300 h 3933300"/>
              <a:gd name="connsiteX3" fmla="*/ 0 w 3122124"/>
              <a:gd name="connsiteY3" fmla="*/ 3933300 h 3933300"/>
              <a:gd name="connsiteX0" fmla="*/ 0 w 3079297"/>
              <a:gd name="connsiteY0" fmla="*/ 3958142 h 3958142"/>
              <a:gd name="connsiteX1" fmla="*/ 3079297 w 3079297"/>
              <a:gd name="connsiteY1" fmla="*/ 0 h 3958142"/>
              <a:gd name="connsiteX2" fmla="*/ 2466361 w 3079297"/>
              <a:gd name="connsiteY2" fmla="*/ 3958142 h 3958142"/>
              <a:gd name="connsiteX3" fmla="*/ 0 w 3079297"/>
              <a:gd name="connsiteY3" fmla="*/ 3958142 h 3958142"/>
              <a:gd name="connsiteX0" fmla="*/ 0 w 3079297"/>
              <a:gd name="connsiteY0" fmla="*/ 3958142 h 3958142"/>
              <a:gd name="connsiteX1" fmla="*/ 3079297 w 3079297"/>
              <a:gd name="connsiteY1" fmla="*/ 0 h 3958142"/>
              <a:gd name="connsiteX2" fmla="*/ 2397837 w 3079297"/>
              <a:gd name="connsiteY2" fmla="*/ 3949861 h 3958142"/>
              <a:gd name="connsiteX3" fmla="*/ 0 w 3079297"/>
              <a:gd name="connsiteY3" fmla="*/ 3958142 h 3958142"/>
              <a:gd name="connsiteX0" fmla="*/ 0 w 3079297"/>
              <a:gd name="connsiteY0" fmla="*/ 3958142 h 3958213"/>
              <a:gd name="connsiteX1" fmla="*/ 3079297 w 3079297"/>
              <a:gd name="connsiteY1" fmla="*/ 0 h 3958213"/>
              <a:gd name="connsiteX2" fmla="*/ 2423606 w 3079297"/>
              <a:gd name="connsiteY2" fmla="*/ 3958213 h 3958213"/>
              <a:gd name="connsiteX3" fmla="*/ 0 w 3079297"/>
              <a:gd name="connsiteY3" fmla="*/ 3958142 h 3958213"/>
            </a:gdLst>
            <a:ahLst/>
            <a:cxnLst>
              <a:cxn ang="0">
                <a:pos x="connsiteX0" y="connsiteY0"/>
              </a:cxn>
              <a:cxn ang="0">
                <a:pos x="connsiteX1" y="connsiteY1"/>
              </a:cxn>
              <a:cxn ang="0">
                <a:pos x="connsiteX2" y="connsiteY2"/>
              </a:cxn>
              <a:cxn ang="0">
                <a:pos x="connsiteX3" y="connsiteY3"/>
              </a:cxn>
            </a:cxnLst>
            <a:rect l="l" t="t" r="r" b="b"/>
            <a:pathLst>
              <a:path w="3079297" h="3958213">
                <a:moveTo>
                  <a:pt x="0" y="3958142"/>
                </a:moveTo>
                <a:lnTo>
                  <a:pt x="3079297" y="0"/>
                </a:lnTo>
                <a:lnTo>
                  <a:pt x="2423606" y="3958213"/>
                </a:lnTo>
                <a:lnTo>
                  <a:pt x="0" y="3958142"/>
                </a:lnTo>
                <a:close/>
              </a:path>
            </a:pathLst>
          </a:custGeom>
          <a:solidFill>
            <a:srgbClr val="133F6D">
              <a:alpha val="7607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5AFA9B97-D28B-4C53-959D-3CCE5751B759}"/>
              </a:ext>
            </a:extLst>
          </p:cNvPr>
          <p:cNvSpPr txBox="1"/>
          <p:nvPr/>
        </p:nvSpPr>
        <p:spPr>
          <a:xfrm>
            <a:off x="1718212" y="2294736"/>
            <a:ext cx="6901132" cy="769441"/>
          </a:xfrm>
          <a:prstGeom prst="rect">
            <a:avLst/>
          </a:prstGeom>
          <a:noFill/>
        </p:spPr>
        <p:txBody>
          <a:bodyPr wrap="square" rtlCol="0">
            <a:spAutoFit/>
          </a:bodyPr>
          <a:lstStyle/>
          <a:p>
            <a:r>
              <a:rPr lang="en-GB" sz="4400" b="1" dirty="0">
                <a:solidFill>
                  <a:schemeClr val="bg1">
                    <a:lumMod val="95000"/>
                  </a:schemeClr>
                </a:solidFill>
              </a:rPr>
              <a:t>Value for Money 2021/22</a:t>
            </a:r>
          </a:p>
        </p:txBody>
      </p:sp>
      <p:cxnSp>
        <p:nvCxnSpPr>
          <p:cNvPr id="11" name="Straight Connector 10">
            <a:extLst>
              <a:ext uri="{FF2B5EF4-FFF2-40B4-BE49-F238E27FC236}">
                <a16:creationId xmlns:a16="http://schemas.microsoft.com/office/drawing/2014/main" id="{FCD935FF-1CEF-48AB-B873-92FB1AE9E8F9}"/>
              </a:ext>
            </a:extLst>
          </p:cNvPr>
          <p:cNvCxnSpPr/>
          <p:nvPr/>
        </p:nvCxnSpPr>
        <p:spPr>
          <a:xfrm>
            <a:off x="806324" y="6305908"/>
            <a:ext cx="569343"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2" name="Graphic 11" descr="Home">
            <a:extLst>
              <a:ext uri="{FF2B5EF4-FFF2-40B4-BE49-F238E27FC236}">
                <a16:creationId xmlns:a16="http://schemas.microsoft.com/office/drawing/2014/main" id="{195479A7-C7FA-497B-8DFF-6396E62F405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90996" y="5219578"/>
            <a:ext cx="1258264" cy="1258264"/>
          </a:xfrm>
          <a:prstGeom prst="rect">
            <a:avLst/>
          </a:prstGeom>
        </p:spPr>
      </p:pic>
      <p:cxnSp>
        <p:nvCxnSpPr>
          <p:cNvPr id="13" name="Straight Connector 12">
            <a:extLst>
              <a:ext uri="{FF2B5EF4-FFF2-40B4-BE49-F238E27FC236}">
                <a16:creationId xmlns:a16="http://schemas.microsoft.com/office/drawing/2014/main" id="{4AC64389-720B-440D-AFE5-1441AF57EF8D}"/>
              </a:ext>
            </a:extLst>
          </p:cNvPr>
          <p:cNvCxnSpPr>
            <a:cxnSpLocks/>
          </p:cNvCxnSpPr>
          <p:nvPr/>
        </p:nvCxnSpPr>
        <p:spPr>
          <a:xfrm>
            <a:off x="2100286" y="6305908"/>
            <a:ext cx="282108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9282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Home">
            <a:extLst>
              <a:ext uri="{FF2B5EF4-FFF2-40B4-BE49-F238E27FC236}">
                <a16:creationId xmlns:a16="http://schemas.microsoft.com/office/drawing/2014/main" id="{A60A195D-0B7F-4DCA-81DF-7AF2A9035A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6252" y="5301442"/>
            <a:ext cx="1018511" cy="1018511"/>
          </a:xfrm>
          <a:prstGeom prst="rect">
            <a:avLst/>
          </a:prstGeom>
        </p:spPr>
      </p:pic>
      <p:pic>
        <p:nvPicPr>
          <p:cNvPr id="5" name="Picture 4">
            <a:extLst>
              <a:ext uri="{FF2B5EF4-FFF2-40B4-BE49-F238E27FC236}">
                <a16:creationId xmlns:a16="http://schemas.microsoft.com/office/drawing/2014/main" id="{8BBBA471-E452-46B5-90F5-35AB364B6A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16528" y="5691417"/>
            <a:ext cx="2587922" cy="1018511"/>
          </a:xfrm>
          <a:prstGeom prst="rect">
            <a:avLst/>
          </a:prstGeom>
        </p:spPr>
      </p:pic>
      <p:cxnSp>
        <p:nvCxnSpPr>
          <p:cNvPr id="14" name="Straight Connector 13">
            <a:extLst>
              <a:ext uri="{FF2B5EF4-FFF2-40B4-BE49-F238E27FC236}">
                <a16:creationId xmlns:a16="http://schemas.microsoft.com/office/drawing/2014/main" id="{45E02258-782D-41FE-9243-5FEC847E22D9}"/>
              </a:ext>
            </a:extLst>
          </p:cNvPr>
          <p:cNvCxnSpPr>
            <a:cxnSpLocks/>
          </p:cNvCxnSpPr>
          <p:nvPr/>
        </p:nvCxnSpPr>
        <p:spPr>
          <a:xfrm>
            <a:off x="418717" y="6186591"/>
            <a:ext cx="538819" cy="0"/>
          </a:xfrm>
          <a:prstGeom prst="line">
            <a:avLst/>
          </a:prstGeom>
          <a:ln w="28575">
            <a:solidFill>
              <a:srgbClr val="133F6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EBAF2B2-CB79-4CB1-8E66-06AF4C927CEE}"/>
              </a:ext>
            </a:extLst>
          </p:cNvPr>
          <p:cNvCxnSpPr>
            <a:cxnSpLocks/>
          </p:cNvCxnSpPr>
          <p:nvPr/>
        </p:nvCxnSpPr>
        <p:spPr>
          <a:xfrm>
            <a:off x="1397480" y="6186591"/>
            <a:ext cx="7893170" cy="0"/>
          </a:xfrm>
          <a:prstGeom prst="line">
            <a:avLst/>
          </a:prstGeom>
          <a:ln w="28575">
            <a:solidFill>
              <a:srgbClr val="133F6D"/>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2EB2977C-B6BA-BB9E-F102-51EADEA0E2B6}"/>
              </a:ext>
            </a:extLst>
          </p:cNvPr>
          <p:cNvSpPr txBox="1"/>
          <p:nvPr/>
        </p:nvSpPr>
        <p:spPr>
          <a:xfrm>
            <a:off x="0" y="461818"/>
            <a:ext cx="12192000" cy="584775"/>
          </a:xfrm>
          <a:prstGeom prst="rect">
            <a:avLst/>
          </a:prstGeom>
          <a:solidFill>
            <a:srgbClr val="002060"/>
          </a:solidFill>
        </p:spPr>
        <p:txBody>
          <a:bodyPr wrap="square" rtlCol="0">
            <a:spAutoFit/>
          </a:bodyPr>
          <a:lstStyle/>
          <a:p>
            <a:r>
              <a:rPr lang="en-GB" sz="3200" b="1" dirty="0">
                <a:solidFill>
                  <a:schemeClr val="bg1"/>
                </a:solidFill>
                <a:latin typeface="Arial Rounded MT Bold" panose="020F0704030504030204" pitchFamily="34" charset="0"/>
              </a:rPr>
              <a:t>Our Approach to Value for Money</a:t>
            </a:r>
          </a:p>
        </p:txBody>
      </p:sp>
      <p:sp>
        <p:nvSpPr>
          <p:cNvPr id="17" name="TextBox 16">
            <a:extLst>
              <a:ext uri="{FF2B5EF4-FFF2-40B4-BE49-F238E27FC236}">
                <a16:creationId xmlns:a16="http://schemas.microsoft.com/office/drawing/2014/main" id="{64E07B3B-FC19-C7FC-A9E1-E4B5C6E92B49}"/>
              </a:ext>
            </a:extLst>
          </p:cNvPr>
          <p:cNvSpPr txBox="1"/>
          <p:nvPr/>
        </p:nvSpPr>
        <p:spPr>
          <a:xfrm>
            <a:off x="0" y="1256145"/>
            <a:ext cx="10797310" cy="830997"/>
          </a:xfrm>
          <a:prstGeom prst="rect">
            <a:avLst/>
          </a:prstGeom>
          <a:noFill/>
        </p:spPr>
        <p:txBody>
          <a:bodyPr wrap="square" rtlCol="0">
            <a:spAutoFit/>
          </a:bodyPr>
          <a:lstStyle/>
          <a:p>
            <a:r>
              <a:rPr lang="en-GB" sz="2400" b="1" dirty="0">
                <a:solidFill>
                  <a:schemeClr val="accent1">
                    <a:lumMod val="75000"/>
                  </a:schemeClr>
                </a:solidFill>
              </a:rPr>
              <a:t>Our approach to Value for Money is to get the maximum benefit from our resources to secure the best outcomes.  </a:t>
            </a:r>
          </a:p>
        </p:txBody>
      </p:sp>
      <p:sp>
        <p:nvSpPr>
          <p:cNvPr id="21" name="Rectangle: Rounded Corners 20">
            <a:extLst>
              <a:ext uri="{FF2B5EF4-FFF2-40B4-BE49-F238E27FC236}">
                <a16:creationId xmlns:a16="http://schemas.microsoft.com/office/drawing/2014/main" id="{5F717E5E-A581-E9E2-B0C1-0F20F16339FF}"/>
              </a:ext>
            </a:extLst>
          </p:cNvPr>
          <p:cNvSpPr/>
          <p:nvPr/>
        </p:nvSpPr>
        <p:spPr>
          <a:xfrm>
            <a:off x="34351" y="2372208"/>
            <a:ext cx="2421821" cy="111759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0.89p in every £1 we spent stayed in Wales</a:t>
            </a:r>
          </a:p>
        </p:txBody>
      </p:sp>
      <p:sp>
        <p:nvSpPr>
          <p:cNvPr id="22" name="Rectangle: Rounded Corners 21">
            <a:extLst>
              <a:ext uri="{FF2B5EF4-FFF2-40B4-BE49-F238E27FC236}">
                <a16:creationId xmlns:a16="http://schemas.microsoft.com/office/drawing/2014/main" id="{4A793A70-148E-F651-A1A1-1B916D6110D1}"/>
              </a:ext>
            </a:extLst>
          </p:cNvPr>
          <p:cNvSpPr/>
          <p:nvPr/>
        </p:nvSpPr>
        <p:spPr>
          <a:xfrm>
            <a:off x="2976834" y="2391449"/>
            <a:ext cx="2421821" cy="111759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Our rents were affordable</a:t>
            </a:r>
          </a:p>
        </p:txBody>
      </p:sp>
      <p:sp>
        <p:nvSpPr>
          <p:cNvPr id="23" name="Rectangle: Rounded Corners 22">
            <a:extLst>
              <a:ext uri="{FF2B5EF4-FFF2-40B4-BE49-F238E27FC236}">
                <a16:creationId xmlns:a16="http://schemas.microsoft.com/office/drawing/2014/main" id="{FC8A8774-1468-C027-FD04-273760075207}"/>
              </a:ext>
            </a:extLst>
          </p:cNvPr>
          <p:cNvSpPr/>
          <p:nvPr/>
        </p:nvSpPr>
        <p:spPr>
          <a:xfrm>
            <a:off x="5919317" y="2417949"/>
            <a:ext cx="2421821" cy="107911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Residents shaped our service charge reviews</a:t>
            </a:r>
          </a:p>
        </p:txBody>
      </p:sp>
      <p:sp>
        <p:nvSpPr>
          <p:cNvPr id="25" name="Rectangle: Rounded Corners 24">
            <a:extLst>
              <a:ext uri="{FF2B5EF4-FFF2-40B4-BE49-F238E27FC236}">
                <a16:creationId xmlns:a16="http://schemas.microsoft.com/office/drawing/2014/main" id="{56AA278B-9933-1C0A-327E-F6E94FE134A6}"/>
              </a:ext>
            </a:extLst>
          </p:cNvPr>
          <p:cNvSpPr/>
          <p:nvPr/>
        </p:nvSpPr>
        <p:spPr>
          <a:xfrm>
            <a:off x="9431" y="3777095"/>
            <a:ext cx="2421821" cy="111759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76% of our suppliers were based in Wales</a:t>
            </a:r>
          </a:p>
        </p:txBody>
      </p:sp>
      <p:sp>
        <p:nvSpPr>
          <p:cNvPr id="26" name="Rectangle: Rounded Corners 25">
            <a:extLst>
              <a:ext uri="{FF2B5EF4-FFF2-40B4-BE49-F238E27FC236}">
                <a16:creationId xmlns:a16="http://schemas.microsoft.com/office/drawing/2014/main" id="{FCA6DA1A-039E-7066-9576-455B16542077}"/>
              </a:ext>
            </a:extLst>
          </p:cNvPr>
          <p:cNvSpPr/>
          <p:nvPr/>
        </p:nvSpPr>
        <p:spPr>
          <a:xfrm>
            <a:off x="2976834" y="3777094"/>
            <a:ext cx="2421821" cy="111759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Proactive approach to income management </a:t>
            </a:r>
          </a:p>
        </p:txBody>
      </p:sp>
      <p:sp>
        <p:nvSpPr>
          <p:cNvPr id="28" name="Rectangle: Rounded Corners 27">
            <a:extLst>
              <a:ext uri="{FF2B5EF4-FFF2-40B4-BE49-F238E27FC236}">
                <a16:creationId xmlns:a16="http://schemas.microsoft.com/office/drawing/2014/main" id="{E093807F-2EFA-7EAF-A0B5-B2706B099643}"/>
              </a:ext>
            </a:extLst>
          </p:cNvPr>
          <p:cNvSpPr/>
          <p:nvPr/>
        </p:nvSpPr>
        <p:spPr>
          <a:xfrm>
            <a:off x="5944237" y="3780587"/>
            <a:ext cx="2421821" cy="111759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We kept residents safe with 100% compliance on safety checks </a:t>
            </a:r>
          </a:p>
        </p:txBody>
      </p:sp>
    </p:spTree>
    <p:custDataLst>
      <p:tags r:id="rId1"/>
    </p:custDataLst>
    <p:extLst>
      <p:ext uri="{BB962C8B-B14F-4D97-AF65-F5344CB8AC3E}">
        <p14:creationId xmlns:p14="http://schemas.microsoft.com/office/powerpoint/2010/main" val="1004546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Home">
            <a:extLst>
              <a:ext uri="{FF2B5EF4-FFF2-40B4-BE49-F238E27FC236}">
                <a16:creationId xmlns:a16="http://schemas.microsoft.com/office/drawing/2014/main" id="{A60A195D-0B7F-4DCA-81DF-7AF2A9035A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6252" y="5301442"/>
            <a:ext cx="1018511" cy="1018511"/>
          </a:xfrm>
          <a:prstGeom prst="rect">
            <a:avLst/>
          </a:prstGeom>
        </p:spPr>
      </p:pic>
      <p:pic>
        <p:nvPicPr>
          <p:cNvPr id="5" name="Picture 4">
            <a:extLst>
              <a:ext uri="{FF2B5EF4-FFF2-40B4-BE49-F238E27FC236}">
                <a16:creationId xmlns:a16="http://schemas.microsoft.com/office/drawing/2014/main" id="{8BBBA471-E452-46B5-90F5-35AB364B6A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16528" y="5691417"/>
            <a:ext cx="2587922" cy="1018511"/>
          </a:xfrm>
          <a:prstGeom prst="rect">
            <a:avLst/>
          </a:prstGeom>
        </p:spPr>
      </p:pic>
      <p:cxnSp>
        <p:nvCxnSpPr>
          <p:cNvPr id="14" name="Straight Connector 13">
            <a:extLst>
              <a:ext uri="{FF2B5EF4-FFF2-40B4-BE49-F238E27FC236}">
                <a16:creationId xmlns:a16="http://schemas.microsoft.com/office/drawing/2014/main" id="{45E02258-782D-41FE-9243-5FEC847E22D9}"/>
              </a:ext>
            </a:extLst>
          </p:cNvPr>
          <p:cNvCxnSpPr>
            <a:cxnSpLocks/>
          </p:cNvCxnSpPr>
          <p:nvPr/>
        </p:nvCxnSpPr>
        <p:spPr>
          <a:xfrm>
            <a:off x="418717" y="6186591"/>
            <a:ext cx="538819" cy="0"/>
          </a:xfrm>
          <a:prstGeom prst="line">
            <a:avLst/>
          </a:prstGeom>
          <a:ln w="28575">
            <a:solidFill>
              <a:srgbClr val="133F6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EBAF2B2-CB79-4CB1-8E66-06AF4C927CEE}"/>
              </a:ext>
            </a:extLst>
          </p:cNvPr>
          <p:cNvCxnSpPr>
            <a:cxnSpLocks/>
          </p:cNvCxnSpPr>
          <p:nvPr/>
        </p:nvCxnSpPr>
        <p:spPr>
          <a:xfrm>
            <a:off x="1397480" y="6186591"/>
            <a:ext cx="7893170" cy="0"/>
          </a:xfrm>
          <a:prstGeom prst="line">
            <a:avLst/>
          </a:prstGeom>
          <a:ln w="28575">
            <a:solidFill>
              <a:srgbClr val="133F6D"/>
            </a:solidFill>
          </a:ln>
        </p:spPr>
        <p:style>
          <a:lnRef idx="1">
            <a:schemeClr val="accent1"/>
          </a:lnRef>
          <a:fillRef idx="0">
            <a:schemeClr val="accent1"/>
          </a:fillRef>
          <a:effectRef idx="0">
            <a:schemeClr val="accent1"/>
          </a:effectRef>
          <a:fontRef idx="minor">
            <a:schemeClr val="tx1"/>
          </a:fontRef>
        </p:style>
      </p:cxnSp>
      <p:sp>
        <p:nvSpPr>
          <p:cNvPr id="3" name="AutoShape 3">
            <a:extLst>
              <a:ext uri="{FF2B5EF4-FFF2-40B4-BE49-F238E27FC236}">
                <a16:creationId xmlns:a16="http://schemas.microsoft.com/office/drawing/2014/main" id="{DCF0D65E-8F33-624A-65DF-35AD23FB71BA}"/>
              </a:ext>
            </a:extLst>
          </p:cNvPr>
          <p:cNvSpPr>
            <a:spLocks noChangeArrowheads="1"/>
          </p:cNvSpPr>
          <p:nvPr/>
        </p:nvSpPr>
        <p:spPr bwMode="auto">
          <a:xfrm>
            <a:off x="3088958" y="346625"/>
            <a:ext cx="2604655" cy="1860172"/>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Management Costs per 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£845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£968 (2020/21)</a:t>
            </a:r>
          </a:p>
        </p:txBody>
      </p:sp>
      <p:sp>
        <p:nvSpPr>
          <p:cNvPr id="2" name="AutoShape 2">
            <a:extLst>
              <a:ext uri="{FF2B5EF4-FFF2-40B4-BE49-F238E27FC236}">
                <a16:creationId xmlns:a16="http://schemas.microsoft.com/office/drawing/2014/main" id="{6A590CFF-A045-D618-7A51-E574E400B703}"/>
              </a:ext>
            </a:extLst>
          </p:cNvPr>
          <p:cNvSpPr>
            <a:spLocks noChangeArrowheads="1"/>
          </p:cNvSpPr>
          <p:nvPr/>
        </p:nvSpPr>
        <p:spPr bwMode="auto">
          <a:xfrm>
            <a:off x="212436" y="346625"/>
            <a:ext cx="2604655" cy="1860172"/>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Total Operating Costs per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400" b="1" dirty="0">
                <a:solidFill>
                  <a:srgbClr val="FFFFFF"/>
                </a:solidFill>
                <a:latin typeface="Arial Rounded MT Bold" panose="020F0704030504030204" pitchFamily="34" charset="0"/>
              </a:rPr>
              <a:t>£3,249 (2021/22)</a:t>
            </a: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£3,261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p:txBody>
      </p:sp>
      <p:sp>
        <p:nvSpPr>
          <p:cNvPr id="4" name="AutoShape 4">
            <a:extLst>
              <a:ext uri="{FF2B5EF4-FFF2-40B4-BE49-F238E27FC236}">
                <a16:creationId xmlns:a16="http://schemas.microsoft.com/office/drawing/2014/main" id="{17D7FF5D-95A5-7992-E254-D97BB3B50139}"/>
              </a:ext>
            </a:extLst>
          </p:cNvPr>
          <p:cNvSpPr>
            <a:spLocks noChangeArrowheads="1"/>
          </p:cNvSpPr>
          <p:nvPr/>
        </p:nvSpPr>
        <p:spPr bwMode="auto">
          <a:xfrm>
            <a:off x="5946824" y="346625"/>
            <a:ext cx="2604655" cy="1860172"/>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Reactive Repair Costs per  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£733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£698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p:txBody>
      </p:sp>
      <p:sp>
        <p:nvSpPr>
          <p:cNvPr id="6" name="AutoShape 5">
            <a:extLst>
              <a:ext uri="{FF2B5EF4-FFF2-40B4-BE49-F238E27FC236}">
                <a16:creationId xmlns:a16="http://schemas.microsoft.com/office/drawing/2014/main" id="{0A70E554-24BE-47CA-4F9A-E58E0979D866}"/>
              </a:ext>
            </a:extLst>
          </p:cNvPr>
          <p:cNvSpPr>
            <a:spLocks noChangeArrowheads="1"/>
          </p:cNvSpPr>
          <p:nvPr/>
        </p:nvSpPr>
        <p:spPr bwMode="auto">
          <a:xfrm>
            <a:off x="8804691" y="346625"/>
            <a:ext cx="2604656" cy="1860172"/>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bg1"/>
                </a:solidFill>
                <a:effectLst/>
                <a:latin typeface="Arial Rounded MT Bold" panose="020F0704030504030204" pitchFamily="34" charset="0"/>
              </a:rPr>
              <a:t>Free Cash </a:t>
            </a:r>
            <a:r>
              <a:rPr lang="en-US" altLang="en-US" sz="1400" b="1" dirty="0">
                <a:solidFill>
                  <a:schemeClr val="bg1"/>
                </a:solidFill>
                <a:latin typeface="Arial Rounded MT Bold" panose="020F0704030504030204" pitchFamily="34" charset="0"/>
              </a:rPr>
              <a:t>I</a:t>
            </a:r>
            <a:r>
              <a:rPr kumimoji="0" lang="en-US" altLang="en-US" sz="1400" b="1" i="0" u="none" strike="noStrike" cap="none" normalizeH="0" baseline="0" dirty="0">
                <a:ln>
                  <a:noFill/>
                </a:ln>
                <a:solidFill>
                  <a:schemeClr val="bg1"/>
                </a:solidFill>
                <a:effectLst/>
                <a:latin typeface="Arial Rounded MT Bold" panose="020F0704030504030204" pitchFamily="34" charset="0"/>
              </a:rPr>
              <a:t>nflow (Outflow) per 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400" b="1" dirty="0">
              <a:solidFill>
                <a:schemeClr val="bg1"/>
              </a:solidFill>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bg1"/>
                </a:solidFill>
                <a:effectLst/>
                <a:latin typeface="Arial Rounded MT Bold" panose="020F0704030504030204" pitchFamily="34" charset="0"/>
              </a:rPr>
              <a:t>£1,351</a:t>
            </a:r>
            <a:r>
              <a:rPr kumimoji="0" lang="en-GB" altLang="en-US" sz="1400" b="1" i="0" u="none" strike="noStrike" cap="none" normalizeH="0" baseline="0" dirty="0">
                <a:ln>
                  <a:noFill/>
                </a:ln>
                <a:solidFill>
                  <a:srgbClr val="FFFFFF"/>
                </a:solidFill>
                <a:effectLst/>
                <a:latin typeface="Arial Rounded MT Bold" panose="020F0704030504030204" pitchFamily="34" charset="0"/>
              </a:rPr>
              <a:t> (2021/22)</a:t>
            </a:r>
            <a:endParaRPr kumimoji="0" lang="en-US" altLang="en-US" sz="1400" b="1" i="0" u="none" strike="noStrike" cap="none" normalizeH="0" baseline="0" dirty="0">
              <a:ln>
                <a:noFill/>
              </a:ln>
              <a:solidFill>
                <a:schemeClr val="bg1"/>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bg1"/>
                </a:solidFill>
                <a:effectLst/>
                <a:latin typeface="Arial Rounded MT Bold" panose="020F0704030504030204" pitchFamily="34" charset="0"/>
              </a:rPr>
              <a:t>    £923</a:t>
            </a:r>
            <a:r>
              <a:rPr kumimoji="0" lang="en-GB" altLang="en-US" sz="1400" b="1" i="0" u="none" strike="noStrike" cap="none" normalizeH="0" baseline="0" dirty="0">
                <a:ln>
                  <a:noFill/>
                </a:ln>
                <a:solidFill>
                  <a:srgbClr val="FFFFFF"/>
                </a:solidFill>
                <a:effectLst/>
                <a:latin typeface="Arial Rounded MT Bold" panose="020F0704030504030204" pitchFamily="34" charset="0"/>
              </a:rPr>
              <a:t> (2020/21)</a:t>
            </a:r>
            <a:endParaRPr kumimoji="0" lang="en-US" altLang="en-US" sz="1400" b="1" i="0" u="none" strike="noStrike" cap="none" normalizeH="0" baseline="0" dirty="0">
              <a:ln>
                <a:noFill/>
              </a:ln>
              <a:solidFill>
                <a:schemeClr val="bg1"/>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400" b="1" dirty="0">
              <a:solidFill>
                <a:schemeClr val="bg1"/>
              </a:solidFill>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bg1"/>
                </a:solidFill>
                <a:effectLst/>
                <a:latin typeface="Arial Rounded MT Bold" panose="020F0704030504030204" pitchFamily="34" charset="0"/>
              </a:rPr>
              <a:t>Sector Average  £815 </a:t>
            </a:r>
          </a:p>
        </p:txBody>
      </p:sp>
      <p:sp>
        <p:nvSpPr>
          <p:cNvPr id="8" name="AutoShape 6">
            <a:extLst>
              <a:ext uri="{FF2B5EF4-FFF2-40B4-BE49-F238E27FC236}">
                <a16:creationId xmlns:a16="http://schemas.microsoft.com/office/drawing/2014/main" id="{74AA6911-4255-F61F-1251-DE1944C02C0D}"/>
              </a:ext>
            </a:extLst>
          </p:cNvPr>
          <p:cNvSpPr>
            <a:spLocks noChangeArrowheads="1"/>
          </p:cNvSpPr>
          <p:nvPr/>
        </p:nvSpPr>
        <p:spPr bwMode="auto">
          <a:xfrm>
            <a:off x="212436" y="2267764"/>
            <a:ext cx="2604655" cy="1740817"/>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Weighted Average Cost of Capital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8% (2021/22)</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400" b="1" dirty="0">
                <a:solidFill>
                  <a:srgbClr val="FFFFFF"/>
                </a:solidFill>
                <a:latin typeface="Arial Rounded MT Bold" panose="020F0704030504030204" pitchFamily="34" charset="0"/>
              </a:rPr>
              <a:t>8%</a:t>
            </a:r>
            <a:r>
              <a:rPr kumimoji="0" lang="en-GB" altLang="en-US" sz="1400" b="1" i="0" u="none" strike="noStrike" cap="none" normalizeH="0" baseline="0" dirty="0">
                <a:ln>
                  <a:noFill/>
                </a:ln>
                <a:solidFill>
                  <a:srgbClr val="FFFFFF"/>
                </a:solidFill>
                <a:effectLst/>
                <a:latin typeface="Arial Rounded MT Bold" panose="020F0704030504030204" pitchFamily="34" charset="0"/>
              </a:rPr>
              <a:t>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Rounded MT Bold" panose="020F0704030504030204" pitchFamily="34" charset="0"/>
            </a:endParaRPr>
          </a:p>
        </p:txBody>
      </p:sp>
      <p:sp>
        <p:nvSpPr>
          <p:cNvPr id="9" name="AutoShape 7">
            <a:extLst>
              <a:ext uri="{FF2B5EF4-FFF2-40B4-BE49-F238E27FC236}">
                <a16:creationId xmlns:a16="http://schemas.microsoft.com/office/drawing/2014/main" id="{D95032B8-B591-4DA9-A8DF-9741E251C5BC}"/>
              </a:ext>
            </a:extLst>
          </p:cNvPr>
          <p:cNvSpPr>
            <a:spLocks noChangeArrowheads="1"/>
          </p:cNvSpPr>
          <p:nvPr/>
        </p:nvSpPr>
        <p:spPr bwMode="auto">
          <a:xfrm>
            <a:off x="3073902" y="2288401"/>
            <a:ext cx="2619711" cy="1720180"/>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Major Repairs and Component Costs per Social Housing Unit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£945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£639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200" b="1" i="0" u="none" strike="noStrike" cap="none" normalizeH="0" baseline="0" dirty="0">
              <a:ln>
                <a:noFill/>
              </a:ln>
              <a:solidFill>
                <a:srgbClr val="FFFFFF"/>
              </a:solidFill>
              <a:effectLst/>
              <a:latin typeface="Verdana Pro Black" panose="020B0A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AutoShape 8">
            <a:extLst>
              <a:ext uri="{FF2B5EF4-FFF2-40B4-BE49-F238E27FC236}">
                <a16:creationId xmlns:a16="http://schemas.microsoft.com/office/drawing/2014/main" id="{31977121-C43E-1B81-44CB-3479B080FBE1}"/>
              </a:ext>
            </a:extLst>
          </p:cNvPr>
          <p:cNvSpPr>
            <a:spLocks noChangeArrowheads="1"/>
          </p:cNvSpPr>
          <p:nvPr/>
        </p:nvSpPr>
        <p:spPr bwMode="auto">
          <a:xfrm>
            <a:off x="5946824" y="2267764"/>
            <a:ext cx="2604657" cy="1684450"/>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Bad Debts per 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-£7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£2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Rounded MT Bold" panose="020F0704030504030204" pitchFamily="34" charset="0"/>
            </a:endParaRPr>
          </a:p>
        </p:txBody>
      </p:sp>
      <p:sp>
        <p:nvSpPr>
          <p:cNvPr id="11" name="AutoShape 9">
            <a:extLst>
              <a:ext uri="{FF2B5EF4-FFF2-40B4-BE49-F238E27FC236}">
                <a16:creationId xmlns:a16="http://schemas.microsoft.com/office/drawing/2014/main" id="{8B738681-81FE-7ED1-959A-8D08CB269429}"/>
              </a:ext>
            </a:extLst>
          </p:cNvPr>
          <p:cNvSpPr>
            <a:spLocks noChangeArrowheads="1"/>
          </p:cNvSpPr>
          <p:nvPr/>
        </p:nvSpPr>
        <p:spPr bwMode="auto">
          <a:xfrm>
            <a:off x="8804691" y="2288401"/>
            <a:ext cx="2604656" cy="1657599"/>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Turnover per Social Housing Unit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£5,252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£5,101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p:txBody>
      </p:sp>
      <p:sp>
        <p:nvSpPr>
          <p:cNvPr id="12" name="AutoShape 10">
            <a:extLst>
              <a:ext uri="{FF2B5EF4-FFF2-40B4-BE49-F238E27FC236}">
                <a16:creationId xmlns:a16="http://schemas.microsoft.com/office/drawing/2014/main" id="{BEBBA583-FCBB-4521-933B-F42BACB05EB4}"/>
              </a:ext>
            </a:extLst>
          </p:cNvPr>
          <p:cNvSpPr>
            <a:spLocks noChangeArrowheads="1"/>
          </p:cNvSpPr>
          <p:nvPr/>
        </p:nvSpPr>
        <p:spPr bwMode="auto">
          <a:xfrm>
            <a:off x="8804690" y="4027604"/>
            <a:ext cx="2604657" cy="1734663"/>
          </a:xfrm>
          <a:prstGeom prst="roundRect">
            <a:avLst>
              <a:gd name="adj" fmla="val 16667"/>
            </a:avLst>
          </a:prstGeom>
          <a:solidFill>
            <a:schemeClr val="accent5">
              <a:lumMod val="75000"/>
            </a:schemeClr>
          </a:solidFill>
          <a:ln w="25400" algn="ctr">
            <a:round/>
            <a:headEnd/>
            <a:tailEnd/>
          </a:ln>
          <a:effectLst/>
          <a:scene3d>
            <a:camera prst="legacyObliqueFront"/>
            <a:lightRig rig="legacyFlat3" dir="b"/>
          </a:scene3d>
          <a:sp3d prstMaterial="legacyMatte">
            <a:bevelT w="13500" h="13500" prst="angle"/>
            <a:bevelB w="13500" h="13500" prst="angle"/>
            <a:extrusionClr>
              <a:srgbClr val="0099FF"/>
            </a:extrusionClr>
            <a:contourClr>
              <a:srgbClr val="0099FF"/>
            </a:contourClr>
          </a:sp3d>
        </p:spPr>
        <p:txBody>
          <a:bodyPr vert="horz" wrap="square" lIns="36576" tIns="36576" rIns="36576" bIns="36576"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Gross Arrears/Social Housing Turnover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1.4% (2021/22)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FFFF"/>
                </a:solidFill>
                <a:effectLst/>
                <a:latin typeface="Arial Rounded MT Bold" panose="020F0704030504030204" pitchFamily="34" charset="0"/>
              </a:rPr>
              <a:t>    3% (2020/21)</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solidFill>
                <a:srgbClr val="FFFFFF"/>
              </a:solidFill>
              <a:effectLst/>
              <a:latin typeface="Arial Rounded MT Bold" panose="020F0704030504030204" pitchFamily="34" charset="0"/>
            </a:endParaRPr>
          </a:p>
        </p:txBody>
      </p:sp>
      <p:sp>
        <p:nvSpPr>
          <p:cNvPr id="15" name="TextBox 14">
            <a:extLst>
              <a:ext uri="{FF2B5EF4-FFF2-40B4-BE49-F238E27FC236}">
                <a16:creationId xmlns:a16="http://schemas.microsoft.com/office/drawing/2014/main" id="{501F43FD-927A-3E41-5DC2-916FF810DB2F}"/>
              </a:ext>
            </a:extLst>
          </p:cNvPr>
          <p:cNvSpPr txBox="1"/>
          <p:nvPr/>
        </p:nvSpPr>
        <p:spPr>
          <a:xfrm>
            <a:off x="1764763" y="4350327"/>
            <a:ext cx="6398211" cy="1796004"/>
          </a:xfrm>
          <a:prstGeom prst="rect">
            <a:avLst/>
          </a:prstGeom>
          <a:solidFill>
            <a:schemeClr val="accent1">
              <a:lumMod val="20000"/>
              <a:lumOff val="80000"/>
            </a:schemeClr>
          </a:solidFill>
        </p:spPr>
        <p:txBody>
          <a:bodyPr wrap="square" rtlCol="0">
            <a:spAutoFit/>
          </a:bodyPr>
          <a:lstStyle/>
          <a:p>
            <a:pPr marL="0" marR="0" indent="0">
              <a:lnSpc>
                <a:spcPct val="119000"/>
              </a:lnSpc>
              <a:spcBef>
                <a:spcPts val="0"/>
              </a:spcBef>
              <a:spcAft>
                <a:spcPts val="600"/>
              </a:spcAft>
            </a:pPr>
            <a:r>
              <a:rPr lang="en-GB" sz="1800" kern="1400" dirty="0">
                <a:ln>
                  <a:noFill/>
                </a:ln>
                <a:solidFill>
                  <a:srgbClr val="000000"/>
                </a:solidFill>
                <a:effectLst/>
                <a:latin typeface="Arial Rounded MT Bold" panose="020F0704030504030204" pitchFamily="34" charset="0"/>
              </a:rPr>
              <a:t>Value for Money Indicators are  used by the social housing sector in Wales to measure performance in key areas. The sector average shows how Aelwyd Housing compares with  other Welsh housing associations. </a:t>
            </a:r>
            <a:endParaRPr lang="en-GB" sz="1800"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r>
              <a:rPr lang="en-GB" sz="1800" kern="1400" dirty="0">
                <a:ln>
                  <a:noFill/>
                </a:ln>
                <a:solidFill>
                  <a:srgbClr val="000000"/>
                </a:solidFill>
                <a:effectLst/>
                <a:latin typeface="Calibri" panose="020F0502020204030204" pitchFamily="34" charset="0"/>
              </a:rPr>
              <a:t> </a:t>
            </a:r>
          </a:p>
        </p:txBody>
      </p:sp>
    </p:spTree>
    <p:custDataLst>
      <p:tags r:id="rId1"/>
    </p:custDataLst>
    <p:extLst>
      <p:ext uri="{BB962C8B-B14F-4D97-AF65-F5344CB8AC3E}">
        <p14:creationId xmlns:p14="http://schemas.microsoft.com/office/powerpoint/2010/main" val="2998943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a:extLst>
              <a:ext uri="{FF2B5EF4-FFF2-40B4-BE49-F238E27FC236}">
                <a16:creationId xmlns:a16="http://schemas.microsoft.com/office/drawing/2014/main" id="{73FA6324-4DFB-41C6-8A19-D99A6AC333DD}"/>
              </a:ext>
            </a:extLst>
          </p:cNvPr>
          <p:cNvSpPr/>
          <p:nvPr/>
        </p:nvSpPr>
        <p:spPr>
          <a:xfrm>
            <a:off x="-1" y="0"/>
            <a:ext cx="9920377" cy="6927012"/>
          </a:xfrm>
          <a:custGeom>
            <a:avLst/>
            <a:gdLst>
              <a:gd name="connsiteX0" fmla="*/ 0 w 9842740"/>
              <a:gd name="connsiteY0" fmla="*/ 0 h 6858000"/>
              <a:gd name="connsiteX1" fmla="*/ 9842740 w 9842740"/>
              <a:gd name="connsiteY1" fmla="*/ 0 h 6858000"/>
              <a:gd name="connsiteX2" fmla="*/ 9842740 w 9842740"/>
              <a:gd name="connsiteY2" fmla="*/ 6858000 h 6858000"/>
              <a:gd name="connsiteX3" fmla="*/ 0 w 9842740"/>
              <a:gd name="connsiteY3" fmla="*/ 6858000 h 6858000"/>
              <a:gd name="connsiteX4" fmla="*/ 0 w 9842740"/>
              <a:gd name="connsiteY4" fmla="*/ 0 h 6858000"/>
              <a:gd name="connsiteX0" fmla="*/ 0 w 9842740"/>
              <a:gd name="connsiteY0" fmla="*/ 0 h 6858000"/>
              <a:gd name="connsiteX1" fmla="*/ 9842740 w 9842740"/>
              <a:gd name="connsiteY1" fmla="*/ 0 h 6858000"/>
              <a:gd name="connsiteX2" fmla="*/ 9842740 w 9842740"/>
              <a:gd name="connsiteY2" fmla="*/ 6858000 h 6858000"/>
              <a:gd name="connsiteX3" fmla="*/ 8591909 w 9842740"/>
              <a:gd name="connsiteY3" fmla="*/ 6858000 h 6858000"/>
              <a:gd name="connsiteX4" fmla="*/ 0 w 9842740"/>
              <a:gd name="connsiteY4" fmla="*/ 6858000 h 6858000"/>
              <a:gd name="connsiteX5" fmla="*/ 0 w 9842740"/>
              <a:gd name="connsiteY5" fmla="*/ 0 h 6858000"/>
              <a:gd name="connsiteX0" fmla="*/ 0 w 9842740"/>
              <a:gd name="connsiteY0" fmla="*/ 0 h 6927012"/>
              <a:gd name="connsiteX1" fmla="*/ 9842740 w 9842740"/>
              <a:gd name="connsiteY1" fmla="*/ 0 h 6927012"/>
              <a:gd name="connsiteX2" fmla="*/ 8617789 w 9842740"/>
              <a:gd name="connsiteY2" fmla="*/ 6927012 h 6927012"/>
              <a:gd name="connsiteX3" fmla="*/ 8591909 w 9842740"/>
              <a:gd name="connsiteY3" fmla="*/ 6858000 h 6927012"/>
              <a:gd name="connsiteX4" fmla="*/ 0 w 9842740"/>
              <a:gd name="connsiteY4" fmla="*/ 6858000 h 6927012"/>
              <a:gd name="connsiteX5" fmla="*/ 0 w 9842740"/>
              <a:gd name="connsiteY5" fmla="*/ 0 h 692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42740" h="6927012">
                <a:moveTo>
                  <a:pt x="0" y="0"/>
                </a:moveTo>
                <a:lnTo>
                  <a:pt x="9842740" y="0"/>
                </a:lnTo>
                <a:lnTo>
                  <a:pt x="8617789" y="6927012"/>
                </a:lnTo>
                <a:lnTo>
                  <a:pt x="8591909" y="6858000"/>
                </a:lnTo>
                <a:lnTo>
                  <a:pt x="0" y="6858000"/>
                </a:lnTo>
                <a:lnTo>
                  <a:pt x="0" y="0"/>
                </a:lnTo>
                <a:close/>
              </a:path>
            </a:pathLst>
          </a:custGeom>
          <a:solidFill>
            <a:srgbClr val="B6BE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3">
            <a:extLst>
              <a:ext uri="{FF2B5EF4-FFF2-40B4-BE49-F238E27FC236}">
                <a16:creationId xmlns:a16="http://schemas.microsoft.com/office/drawing/2014/main" id="{02F8495E-E030-44C8-8057-F21B23E35186}"/>
              </a:ext>
            </a:extLst>
          </p:cNvPr>
          <p:cNvSpPr>
            <a:spLocks noGrp="1"/>
          </p:cNvSpPr>
          <p:nvPr>
            <p:ph type="title"/>
          </p:nvPr>
        </p:nvSpPr>
        <p:spPr/>
        <p:txBody>
          <a:bodyPr>
            <a:normAutofit/>
          </a:bodyPr>
          <a:lstStyle/>
          <a:p>
            <a:pPr algn="ctr"/>
            <a:r>
              <a:rPr lang="en-GB" sz="2400" b="1" dirty="0">
                <a:solidFill>
                  <a:schemeClr val="bg1">
                    <a:lumMod val="95000"/>
                  </a:schemeClr>
                </a:solidFill>
                <a:latin typeface="Arial Rounded MT Bold" panose="020F0704030504030204" pitchFamily="34" charset="0"/>
              </a:rPr>
              <a:t>Aelwyd Housing</a:t>
            </a:r>
            <a:br>
              <a:rPr lang="en-GB" sz="2400" b="1" dirty="0">
                <a:solidFill>
                  <a:schemeClr val="bg1">
                    <a:lumMod val="95000"/>
                  </a:schemeClr>
                </a:solidFill>
                <a:latin typeface="Arial Rounded MT Bold" panose="020F0704030504030204" pitchFamily="34" charset="0"/>
              </a:rPr>
            </a:br>
            <a:r>
              <a:rPr lang="en-GB" sz="2400" b="1" dirty="0">
                <a:solidFill>
                  <a:schemeClr val="bg1">
                    <a:lumMod val="95000"/>
                  </a:schemeClr>
                </a:solidFill>
                <a:latin typeface="Arial Rounded MT Bold" panose="020F0704030504030204" pitchFamily="34" charset="0"/>
              </a:rPr>
              <a:t>9 Ty Nant Court</a:t>
            </a:r>
            <a:br>
              <a:rPr lang="en-GB" sz="2400" b="1" dirty="0">
                <a:solidFill>
                  <a:schemeClr val="bg1">
                    <a:lumMod val="95000"/>
                  </a:schemeClr>
                </a:solidFill>
                <a:latin typeface="Arial Rounded MT Bold" panose="020F0704030504030204" pitchFamily="34" charset="0"/>
              </a:rPr>
            </a:br>
            <a:r>
              <a:rPr lang="en-GB" sz="2400" b="1" dirty="0" err="1">
                <a:solidFill>
                  <a:schemeClr val="bg1">
                    <a:lumMod val="95000"/>
                  </a:schemeClr>
                </a:solidFill>
                <a:latin typeface="Arial Rounded MT Bold" panose="020F0704030504030204" pitchFamily="34" charset="0"/>
              </a:rPr>
              <a:t>Morganstown</a:t>
            </a:r>
            <a:br>
              <a:rPr lang="en-GB" sz="2400" b="1" dirty="0">
                <a:solidFill>
                  <a:schemeClr val="bg1">
                    <a:lumMod val="95000"/>
                  </a:schemeClr>
                </a:solidFill>
                <a:latin typeface="Arial Rounded MT Bold" panose="020F0704030504030204" pitchFamily="34" charset="0"/>
              </a:rPr>
            </a:br>
            <a:r>
              <a:rPr lang="en-GB" sz="2400" b="1" dirty="0">
                <a:solidFill>
                  <a:schemeClr val="bg1">
                    <a:lumMod val="95000"/>
                  </a:schemeClr>
                </a:solidFill>
                <a:latin typeface="Arial Rounded MT Bold" panose="020F0704030504030204" pitchFamily="34" charset="0"/>
              </a:rPr>
              <a:t>Cardiff</a:t>
            </a:r>
            <a:br>
              <a:rPr lang="en-GB" sz="2400" b="1" dirty="0">
                <a:solidFill>
                  <a:schemeClr val="bg1">
                    <a:lumMod val="95000"/>
                  </a:schemeClr>
                </a:solidFill>
                <a:latin typeface="Arial Rounded MT Bold" panose="020F0704030504030204" pitchFamily="34" charset="0"/>
              </a:rPr>
            </a:br>
            <a:r>
              <a:rPr lang="en-GB" sz="2400" b="1" dirty="0">
                <a:solidFill>
                  <a:schemeClr val="bg1">
                    <a:lumMod val="95000"/>
                  </a:schemeClr>
                </a:solidFill>
                <a:latin typeface="Arial Rounded MT Bold" panose="020F0704030504030204" pitchFamily="34" charset="0"/>
              </a:rPr>
              <a:t>CF15 8LW</a:t>
            </a:r>
            <a:br>
              <a:rPr lang="en-GB" sz="2400" b="1" dirty="0">
                <a:solidFill>
                  <a:schemeClr val="bg1">
                    <a:lumMod val="95000"/>
                  </a:schemeClr>
                </a:solidFill>
                <a:latin typeface="Arial Rounded MT Bold" panose="020F0704030504030204" pitchFamily="34" charset="0"/>
              </a:rPr>
            </a:br>
            <a:r>
              <a:rPr lang="en-GB" sz="2400" b="1" dirty="0">
                <a:solidFill>
                  <a:schemeClr val="bg1">
                    <a:lumMod val="95000"/>
                  </a:schemeClr>
                </a:solidFill>
                <a:latin typeface="Arial Rounded MT Bold" panose="020F0704030504030204" pitchFamily="34" charset="0"/>
                <a:hlinkClick r:id="rId3"/>
              </a:rPr>
              <a:t>enquiries@aelwyd.co.uk</a:t>
            </a:r>
            <a:br>
              <a:rPr lang="en-GB" sz="2400" b="1" dirty="0">
                <a:solidFill>
                  <a:schemeClr val="bg1">
                    <a:lumMod val="95000"/>
                  </a:schemeClr>
                </a:solidFill>
                <a:latin typeface="Arial Rounded MT Bold" panose="020F0704030504030204" pitchFamily="34" charset="0"/>
              </a:rPr>
            </a:br>
            <a:r>
              <a:rPr lang="en-GB" sz="2400" b="1" dirty="0">
                <a:solidFill>
                  <a:schemeClr val="bg1">
                    <a:lumMod val="95000"/>
                  </a:schemeClr>
                </a:solidFill>
                <a:latin typeface="Arial Rounded MT Bold" panose="020F0704030504030204" pitchFamily="34" charset="0"/>
              </a:rPr>
              <a:t>029 2048 1203</a:t>
            </a:r>
            <a:endParaRPr lang="en-GB" sz="2400" b="1" dirty="0">
              <a:solidFill>
                <a:srgbClr val="002060"/>
              </a:solidFill>
              <a:latin typeface="Arial Rounded MT Bold" panose="020F0704030504030204" pitchFamily="34" charset="0"/>
            </a:endParaRPr>
          </a:p>
        </p:txBody>
      </p:sp>
      <p:sp>
        <p:nvSpPr>
          <p:cNvPr id="5" name="Text Placeholder 4">
            <a:extLst>
              <a:ext uri="{FF2B5EF4-FFF2-40B4-BE49-F238E27FC236}">
                <a16:creationId xmlns:a16="http://schemas.microsoft.com/office/drawing/2014/main" id="{E6319D71-79F3-4DA8-AC87-B1B453370BC3}"/>
              </a:ext>
            </a:extLst>
          </p:cNvPr>
          <p:cNvSpPr>
            <a:spLocks noGrp="1"/>
          </p:cNvSpPr>
          <p:nvPr>
            <p:ph type="body" idx="1"/>
          </p:nvPr>
        </p:nvSpPr>
        <p:spPr/>
        <p:txBody>
          <a:bodyPr/>
          <a:lstStyle/>
          <a:p>
            <a:endParaRPr lang="en-GB" dirty="0">
              <a:solidFill>
                <a:schemeClr val="bg1"/>
              </a:solidFill>
            </a:endParaRPr>
          </a:p>
        </p:txBody>
      </p:sp>
      <p:pic>
        <p:nvPicPr>
          <p:cNvPr id="9" name="Picture 8">
            <a:extLst>
              <a:ext uri="{FF2B5EF4-FFF2-40B4-BE49-F238E27FC236}">
                <a16:creationId xmlns:a16="http://schemas.microsoft.com/office/drawing/2014/main" id="{7CA90500-DDC7-4C74-912C-70E96CAE65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24116" y="5354101"/>
            <a:ext cx="3165732" cy="1245915"/>
          </a:xfrm>
          <a:prstGeom prst="rect">
            <a:avLst/>
          </a:prstGeom>
        </p:spPr>
      </p:pic>
    </p:spTree>
    <p:custDataLst>
      <p:tags r:id="rId1"/>
    </p:custDataLst>
    <p:extLst>
      <p:ext uri="{BB962C8B-B14F-4D97-AF65-F5344CB8AC3E}">
        <p14:creationId xmlns:p14="http://schemas.microsoft.com/office/powerpoint/2010/main" val="2895848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50E156B-02E1-4477-A21C-C3C3E9BDE174}" vid="{BC124F08-6B71-43FD-88CC-8EAECFFD8800}"/>
    </a:ext>
  </a:extLst>
</a:theme>
</file>

<file path=docProps/app.xml><?xml version="1.0" encoding="utf-8"?>
<Properties xmlns="http://schemas.openxmlformats.org/officeDocument/2006/extended-properties" xmlns:vt="http://schemas.openxmlformats.org/officeDocument/2006/docPropsVTypes">
  <Template>AelwydPowerpointTemplate</Template>
  <TotalTime>726</TotalTime>
  <Words>295</Words>
  <Application>Microsoft Office PowerPoint</Application>
  <PresentationFormat>Widescreen</PresentationFormat>
  <Paragraphs>51</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 Rounded MT Bold</vt:lpstr>
      <vt:lpstr>Calibri</vt:lpstr>
      <vt:lpstr>Calibri Light</vt:lpstr>
      <vt:lpstr>Verdana Pro Black</vt:lpstr>
      <vt:lpstr>Office Theme</vt:lpstr>
      <vt:lpstr>PowerPoint Presentation</vt:lpstr>
      <vt:lpstr>PowerPoint Presentation</vt:lpstr>
      <vt:lpstr>PowerPoint Presentation</vt:lpstr>
      <vt:lpstr>Aelwyd Housing 9 Ty Nant Court Morganstown Cardiff CF15 8LW enquiries@aelwyd.co.uk 029 2048 1203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Lee</dc:creator>
  <cp:lastModifiedBy>Sarah Mulcahy</cp:lastModifiedBy>
  <cp:revision>13</cp:revision>
  <cp:lastPrinted>2022-03-23T13:08:05Z</cp:lastPrinted>
  <dcterms:created xsi:type="dcterms:W3CDTF">2022-03-22T22:26:07Z</dcterms:created>
  <dcterms:modified xsi:type="dcterms:W3CDTF">2023-01-31T16:42:36Z</dcterms:modified>
</cp:coreProperties>
</file>